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167E3-7C3A-43CB-A7D0-01DCCF05900C}" v="1" dt="2026-10-13T14:12:23.4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a Barbaro" userId="26511ecb-0917-4e74-bc06-afe99fa0ac49" providerId="ADAL" clId="{E46BF07F-7DAB-4DEC-8628-D3D194A0EFED}"/>
    <pc:docChg chg="modSld">
      <pc:chgData name="Manuela Barbaro" userId="26511ecb-0917-4e74-bc06-afe99fa0ac49" providerId="ADAL" clId="{E46BF07F-7DAB-4DEC-8628-D3D194A0EFED}" dt="2026-10-13T14:12:35.716" v="28" actId="20577"/>
      <pc:docMkLst>
        <pc:docMk/>
      </pc:docMkLst>
      <pc:sldChg chg="modSp mod">
        <pc:chgData name="Manuela Barbaro" userId="26511ecb-0917-4e74-bc06-afe99fa0ac49" providerId="ADAL" clId="{E46BF07F-7DAB-4DEC-8628-D3D194A0EFED}" dt="2026-10-13T14:12:35.716" v="28" actId="20577"/>
        <pc:sldMkLst>
          <pc:docMk/>
          <pc:sldMk cId="0" sldId="256"/>
        </pc:sldMkLst>
        <pc:spChg chg="mod">
          <ac:chgData name="Manuela Barbaro" userId="26511ecb-0917-4e74-bc06-afe99fa0ac49" providerId="ADAL" clId="{E46BF07F-7DAB-4DEC-8628-D3D194A0EFED}" dt="2026-10-13T14:12:14.429" v="21" actId="20577"/>
          <ac:spMkLst>
            <pc:docMk/>
            <pc:sldMk cId="0" sldId="256"/>
            <ac:spMk id="14" creationId="{0907BE7D-FCC5-F508-AD5A-E740B5DEF9F6}"/>
          </ac:spMkLst>
        </pc:spChg>
        <pc:spChg chg="mod">
          <ac:chgData name="Manuela Barbaro" userId="26511ecb-0917-4e74-bc06-afe99fa0ac49" providerId="ADAL" clId="{E46BF07F-7DAB-4DEC-8628-D3D194A0EFED}" dt="2026-10-13T14:12:35.716" v="28" actId="20577"/>
          <ac:spMkLst>
            <pc:docMk/>
            <pc:sldMk cId="0" sldId="256"/>
            <ac:spMk id="19" creationId="{6ED2E870-B748-DE3F-4173-7FC0B4CD22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7624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81000" y="1844675"/>
            <a:ext cx="2247265" cy="640080"/>
          </a:xfrm>
          <a:custGeom>
            <a:avLst/>
            <a:gdLst/>
            <a:ahLst/>
            <a:cxnLst/>
            <a:rect l="l" t="t" r="r" b="b"/>
            <a:pathLst>
              <a:path w="2247265" h="640080">
                <a:moveTo>
                  <a:pt x="0" y="0"/>
                </a:moveTo>
                <a:lnTo>
                  <a:pt x="2246782" y="0"/>
                </a:lnTo>
                <a:lnTo>
                  <a:pt x="2246782" y="639838"/>
                </a:lnTo>
                <a:lnTo>
                  <a:pt x="0" y="639838"/>
                </a:lnTo>
                <a:lnTo>
                  <a:pt x="0" y="0"/>
                </a:lnTo>
                <a:close/>
              </a:path>
            </a:pathLst>
          </a:custGeom>
          <a:solidFill>
            <a:srgbClr val="B3C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627782" y="1844675"/>
            <a:ext cx="6135370" cy="640080"/>
          </a:xfrm>
          <a:custGeom>
            <a:avLst/>
            <a:gdLst/>
            <a:ahLst/>
            <a:cxnLst/>
            <a:rect l="l" t="t" r="r" b="b"/>
            <a:pathLst>
              <a:path w="6135370" h="640080">
                <a:moveTo>
                  <a:pt x="0" y="0"/>
                </a:moveTo>
                <a:lnTo>
                  <a:pt x="6135217" y="0"/>
                </a:lnTo>
                <a:lnTo>
                  <a:pt x="6135217" y="639838"/>
                </a:lnTo>
                <a:lnTo>
                  <a:pt x="0" y="639838"/>
                </a:lnTo>
                <a:lnTo>
                  <a:pt x="0" y="0"/>
                </a:lnTo>
                <a:close/>
              </a:path>
            </a:pathLst>
          </a:custGeom>
          <a:solidFill>
            <a:srgbClr val="B3C7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81000" y="2484513"/>
            <a:ext cx="2247265" cy="313690"/>
          </a:xfrm>
          <a:custGeom>
            <a:avLst/>
            <a:gdLst/>
            <a:ahLst/>
            <a:cxnLst/>
            <a:rect l="l" t="t" r="r" b="b"/>
            <a:pathLst>
              <a:path w="2247265" h="313689">
                <a:moveTo>
                  <a:pt x="0" y="0"/>
                </a:moveTo>
                <a:lnTo>
                  <a:pt x="2246782" y="0"/>
                </a:lnTo>
                <a:lnTo>
                  <a:pt x="2246782" y="313677"/>
                </a:lnTo>
                <a:lnTo>
                  <a:pt x="0" y="313677"/>
                </a:lnTo>
                <a:lnTo>
                  <a:pt x="0" y="0"/>
                </a:lnTo>
                <a:close/>
              </a:path>
            </a:pathLst>
          </a:custGeom>
          <a:solidFill>
            <a:srgbClr val="C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627782" y="2484513"/>
            <a:ext cx="6135370" cy="313690"/>
          </a:xfrm>
          <a:custGeom>
            <a:avLst/>
            <a:gdLst/>
            <a:ahLst/>
            <a:cxnLst/>
            <a:rect l="l" t="t" r="r" b="b"/>
            <a:pathLst>
              <a:path w="6135370" h="313689">
                <a:moveTo>
                  <a:pt x="0" y="0"/>
                </a:moveTo>
                <a:lnTo>
                  <a:pt x="6135217" y="0"/>
                </a:lnTo>
                <a:lnTo>
                  <a:pt x="6135217" y="313677"/>
                </a:lnTo>
                <a:lnTo>
                  <a:pt x="0" y="313677"/>
                </a:lnTo>
                <a:lnTo>
                  <a:pt x="0" y="0"/>
                </a:lnTo>
                <a:close/>
              </a:path>
            </a:pathLst>
          </a:custGeom>
          <a:solidFill>
            <a:srgbClr val="C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81000" y="2798191"/>
            <a:ext cx="2247265" cy="694690"/>
          </a:xfrm>
          <a:custGeom>
            <a:avLst/>
            <a:gdLst/>
            <a:ahLst/>
            <a:cxnLst/>
            <a:rect l="l" t="t" r="r" b="b"/>
            <a:pathLst>
              <a:path w="2247265" h="694689">
                <a:moveTo>
                  <a:pt x="0" y="0"/>
                </a:moveTo>
                <a:lnTo>
                  <a:pt x="2246782" y="0"/>
                </a:lnTo>
                <a:lnTo>
                  <a:pt x="2246782" y="694397"/>
                </a:lnTo>
                <a:lnTo>
                  <a:pt x="0" y="694397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627782" y="2798191"/>
            <a:ext cx="6135370" cy="694690"/>
          </a:xfrm>
          <a:custGeom>
            <a:avLst/>
            <a:gdLst/>
            <a:ahLst/>
            <a:cxnLst/>
            <a:rect l="l" t="t" r="r" b="b"/>
            <a:pathLst>
              <a:path w="6135370" h="694689">
                <a:moveTo>
                  <a:pt x="0" y="0"/>
                </a:moveTo>
                <a:lnTo>
                  <a:pt x="6135217" y="0"/>
                </a:lnTo>
                <a:lnTo>
                  <a:pt x="6135217" y="694397"/>
                </a:lnTo>
                <a:lnTo>
                  <a:pt x="0" y="694397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81000" y="3492576"/>
            <a:ext cx="2247265" cy="379730"/>
          </a:xfrm>
          <a:custGeom>
            <a:avLst/>
            <a:gdLst/>
            <a:ahLst/>
            <a:cxnLst/>
            <a:rect l="l" t="t" r="r" b="b"/>
            <a:pathLst>
              <a:path w="2247265" h="379729">
                <a:moveTo>
                  <a:pt x="0" y="0"/>
                </a:moveTo>
                <a:lnTo>
                  <a:pt x="2246782" y="0"/>
                </a:lnTo>
                <a:lnTo>
                  <a:pt x="2246782" y="379387"/>
                </a:lnTo>
                <a:lnTo>
                  <a:pt x="0" y="379387"/>
                </a:lnTo>
                <a:lnTo>
                  <a:pt x="0" y="0"/>
                </a:lnTo>
                <a:close/>
              </a:path>
            </a:pathLst>
          </a:custGeom>
          <a:solidFill>
            <a:srgbClr val="C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627782" y="3492576"/>
            <a:ext cx="6135370" cy="379730"/>
          </a:xfrm>
          <a:custGeom>
            <a:avLst/>
            <a:gdLst/>
            <a:ahLst/>
            <a:cxnLst/>
            <a:rect l="l" t="t" r="r" b="b"/>
            <a:pathLst>
              <a:path w="6135370" h="379729">
                <a:moveTo>
                  <a:pt x="0" y="0"/>
                </a:moveTo>
                <a:lnTo>
                  <a:pt x="6135217" y="0"/>
                </a:lnTo>
                <a:lnTo>
                  <a:pt x="6135217" y="379387"/>
                </a:lnTo>
                <a:lnTo>
                  <a:pt x="0" y="379387"/>
                </a:lnTo>
                <a:lnTo>
                  <a:pt x="0" y="0"/>
                </a:lnTo>
                <a:close/>
              </a:path>
            </a:pathLst>
          </a:custGeom>
          <a:solidFill>
            <a:srgbClr val="C8E2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81000" y="3871976"/>
            <a:ext cx="2247265" cy="1852930"/>
          </a:xfrm>
          <a:custGeom>
            <a:avLst/>
            <a:gdLst/>
            <a:ahLst/>
            <a:cxnLst/>
            <a:rect l="l" t="t" r="r" b="b"/>
            <a:pathLst>
              <a:path w="2247265" h="1852929">
                <a:moveTo>
                  <a:pt x="0" y="0"/>
                </a:moveTo>
                <a:lnTo>
                  <a:pt x="2246782" y="0"/>
                </a:lnTo>
                <a:lnTo>
                  <a:pt x="2246782" y="1852917"/>
                </a:lnTo>
                <a:lnTo>
                  <a:pt x="0" y="1852917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627782" y="3871976"/>
            <a:ext cx="6135370" cy="1852930"/>
          </a:xfrm>
          <a:custGeom>
            <a:avLst/>
            <a:gdLst/>
            <a:ahLst/>
            <a:cxnLst/>
            <a:rect l="l" t="t" r="r" b="b"/>
            <a:pathLst>
              <a:path w="6135370" h="1852929">
                <a:moveTo>
                  <a:pt x="0" y="0"/>
                </a:moveTo>
                <a:lnTo>
                  <a:pt x="6135217" y="0"/>
                </a:lnTo>
                <a:lnTo>
                  <a:pt x="6135217" y="1852917"/>
                </a:lnTo>
                <a:lnTo>
                  <a:pt x="0" y="1852917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81000" y="5724893"/>
            <a:ext cx="2247265" cy="376555"/>
          </a:xfrm>
          <a:custGeom>
            <a:avLst/>
            <a:gdLst/>
            <a:ahLst/>
            <a:cxnLst/>
            <a:rect l="l" t="t" r="r" b="b"/>
            <a:pathLst>
              <a:path w="2247265" h="376554">
                <a:moveTo>
                  <a:pt x="0" y="0"/>
                </a:moveTo>
                <a:lnTo>
                  <a:pt x="2246782" y="0"/>
                </a:lnTo>
                <a:lnTo>
                  <a:pt x="2246782" y="376199"/>
                </a:lnTo>
                <a:lnTo>
                  <a:pt x="0" y="376199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627782" y="5724893"/>
            <a:ext cx="6135370" cy="376555"/>
          </a:xfrm>
          <a:custGeom>
            <a:avLst/>
            <a:gdLst/>
            <a:ahLst/>
            <a:cxnLst/>
            <a:rect l="l" t="t" r="r" b="b"/>
            <a:pathLst>
              <a:path w="6135370" h="376554">
                <a:moveTo>
                  <a:pt x="0" y="0"/>
                </a:moveTo>
                <a:lnTo>
                  <a:pt x="6135217" y="0"/>
                </a:lnTo>
                <a:lnTo>
                  <a:pt x="6135217" y="376199"/>
                </a:lnTo>
                <a:lnTo>
                  <a:pt x="0" y="376199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81000" y="6101079"/>
            <a:ext cx="2247265" cy="731520"/>
          </a:xfrm>
          <a:custGeom>
            <a:avLst/>
            <a:gdLst/>
            <a:ahLst/>
            <a:cxnLst/>
            <a:rect l="l" t="t" r="r" b="b"/>
            <a:pathLst>
              <a:path w="2247265" h="731520">
                <a:moveTo>
                  <a:pt x="0" y="0"/>
                </a:moveTo>
                <a:lnTo>
                  <a:pt x="2246782" y="0"/>
                </a:lnTo>
                <a:lnTo>
                  <a:pt x="2246782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2627782" y="6101079"/>
            <a:ext cx="6135370" cy="731520"/>
          </a:xfrm>
          <a:custGeom>
            <a:avLst/>
            <a:gdLst/>
            <a:ahLst/>
            <a:cxnLst/>
            <a:rect l="l" t="t" r="r" b="b"/>
            <a:pathLst>
              <a:path w="6135370" h="731520">
                <a:moveTo>
                  <a:pt x="0" y="0"/>
                </a:moveTo>
                <a:lnTo>
                  <a:pt x="6135217" y="0"/>
                </a:lnTo>
                <a:lnTo>
                  <a:pt x="6135217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D0DD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2627783" y="1838325"/>
            <a:ext cx="0" cy="5000625"/>
          </a:xfrm>
          <a:custGeom>
            <a:avLst/>
            <a:gdLst/>
            <a:ahLst/>
            <a:cxnLst/>
            <a:rect l="l" t="t" r="r" b="b"/>
            <a:pathLst>
              <a:path h="5000625">
                <a:moveTo>
                  <a:pt x="0" y="0"/>
                </a:moveTo>
                <a:lnTo>
                  <a:pt x="0" y="500062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74650" y="2484515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74650" y="2798188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374650" y="3492579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374650" y="3871969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374650" y="5724889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374650" y="6101084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381000" y="1838325"/>
            <a:ext cx="0" cy="5000625"/>
          </a:xfrm>
          <a:custGeom>
            <a:avLst/>
            <a:gdLst/>
            <a:ahLst/>
            <a:cxnLst/>
            <a:rect l="l" t="t" r="r" b="b"/>
            <a:pathLst>
              <a:path h="5000625">
                <a:moveTo>
                  <a:pt x="0" y="0"/>
                </a:moveTo>
                <a:lnTo>
                  <a:pt x="0" y="500062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8763000" y="1838325"/>
            <a:ext cx="0" cy="5000625"/>
          </a:xfrm>
          <a:custGeom>
            <a:avLst/>
            <a:gdLst/>
            <a:ahLst/>
            <a:cxnLst/>
            <a:rect l="l" t="t" r="r" b="b"/>
            <a:pathLst>
              <a:path h="5000625">
                <a:moveTo>
                  <a:pt x="0" y="0"/>
                </a:moveTo>
                <a:lnTo>
                  <a:pt x="0" y="5000625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374650" y="1844675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374650" y="6832601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7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359663" y="1830323"/>
            <a:ext cx="1237487" cy="4038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19"/>
            <a:ext cx="8229599" cy="1097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599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626028" y="2546519"/>
            <a:ext cx="6139935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</a:t>
            </a:r>
            <a:r>
              <a:rPr sz="15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5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g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5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fo</a:t>
            </a:r>
            <a:r>
              <a:rPr sz="1500" b="1" spc="-3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11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2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.6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l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g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U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500" b="1" spc="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n.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1998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/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201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5</a:t>
            </a:r>
            <a:r>
              <a:rPr sz="1500" b="1" spc="-2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l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05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/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11</a:t>
            </a:r>
            <a:r>
              <a:rPr sz="15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/</a:t>
            </a:r>
            <a:r>
              <a:rPr sz="15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201</a:t>
            </a:r>
            <a:r>
              <a:rPr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5</a:t>
            </a:r>
            <a:r>
              <a:rPr lang="it-IT"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e </a:t>
            </a:r>
            <a:r>
              <a:rPr lang="it-IT" sz="15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ss.mm.ii</a:t>
            </a:r>
            <a:r>
              <a:rPr lang="it-IT" sz="15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</a:t>
            </a:r>
            <a:endParaRPr sz="15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24769" y="2869114"/>
            <a:ext cx="6139935" cy="272895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>
              <a:lnSpc>
                <a:spcPct val="120000"/>
              </a:lnSpc>
            </a:pPr>
            <a:r>
              <a:rPr lang="it-IT" sz="1600" b="1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Iniziale: almeno 3h </a:t>
            </a:r>
            <a:r>
              <a:rPr lang="it-IT"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formazione teorica + Cybersecurity</a:t>
            </a:r>
            <a:endParaRPr lang="it-IT"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9739" y="3554584"/>
            <a:ext cx="217982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it-IT" sz="1600" b="1" dirty="0">
                <a:solidFill>
                  <a:srgbClr val="004782"/>
                </a:solidFill>
                <a:latin typeface="Roboto" pitchFamily="2" charset="0"/>
                <a:ea typeface="Roboto" pitchFamily="2" charset="0"/>
                <a:cs typeface="Tahoma"/>
              </a:rPr>
              <a:t>Modalità di erogazione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39565" y="3554584"/>
            <a:ext cx="6126399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265" algn="ctr">
              <a:lnSpc>
                <a:spcPct val="100000"/>
              </a:lnSpc>
            </a:pPr>
            <a:r>
              <a:rPr lang="it-IT" sz="16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in presenza, presso sale Training Ge.S.A.C. palazzina PEGASO</a:t>
            </a:r>
            <a:endParaRPr sz="1600" dirty="0">
              <a:latin typeface="Roboto" pitchFamily="2" charset="0"/>
              <a:ea typeface="Roboto" pitchFamily="2" charset="0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4799" y="5790370"/>
            <a:ext cx="36576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trutt</a:t>
            </a:r>
            <a:r>
              <a:rPr sz="16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re 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spc="-10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rt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f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to</a:t>
            </a:r>
            <a:r>
              <a:rPr sz="16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lang="it-IT" sz="1600" b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Security </a:t>
            </a:r>
            <a:r>
              <a:rPr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NA</a:t>
            </a:r>
            <a:r>
              <a:rPr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95650" y="6119336"/>
            <a:ext cx="583057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600" b="1" i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is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b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ili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tà</a:t>
            </a:r>
            <a:r>
              <a:rPr sz="1600" b="1" i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pr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v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re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ssio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ni</a:t>
            </a:r>
            <a:r>
              <a:rPr sz="1600" b="1" i="1" spc="2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h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</a:t>
            </a:r>
            <a:r>
              <a:rPr sz="1600" b="1" i="1" spc="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al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tre d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te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endParaRPr lang="it-IT" sz="1600" b="1" i="1" spc="-10" dirty="0">
              <a:solidFill>
                <a:srgbClr val="005192"/>
              </a:solidFill>
              <a:latin typeface="Roboto" pitchFamily="2" charset="0"/>
              <a:ea typeface="Roboto" pitchFamily="2" charset="0"/>
              <a:cs typeface="Tahoma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/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i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pr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ss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di</a:t>
            </a:r>
            <a:r>
              <a:rPr sz="1600" b="1" i="1" spc="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nd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te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</a:t>
            </a:r>
            <a:r>
              <a:rPr sz="1600" b="1" i="1" spc="-5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l</a:t>
            </a:r>
            <a:r>
              <a:rPr sz="1600" b="1" i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i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i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mm</a:t>
            </a:r>
            <a:r>
              <a:rPr sz="1600" b="1" i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tt</a:t>
            </a:r>
            <a:r>
              <a:rPr sz="1600" b="1" i="1" spc="-10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nte</a:t>
            </a:r>
            <a:endParaRPr lang="it-IT" sz="1600" b="1" i="1" spc="-10" dirty="0">
              <a:solidFill>
                <a:srgbClr val="005192"/>
              </a:solidFill>
              <a:latin typeface="Roboto" pitchFamily="2" charset="0"/>
              <a:ea typeface="Roboto" pitchFamily="2" charset="0"/>
              <a:cs typeface="Tahoma"/>
            </a:endParaRPr>
          </a:p>
          <a:p>
            <a:pPr marL="12700" marR="5080" algn="ctr">
              <a:lnSpc>
                <a:spcPct val="100000"/>
              </a:lnSpc>
            </a:pP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</a:t>
            </a:r>
            <a:r>
              <a:rPr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600" b="1" spc="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nt</a:t>
            </a:r>
            <a:r>
              <a:rPr sz="1600" b="1" spc="-5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tti</a:t>
            </a:r>
            <a:r>
              <a:rPr lang="it-IT"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: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1600" b="1" i="1" u="sng" spc="-3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u="sng" spc="-3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2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5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u</a:t>
            </a:r>
            <a:r>
              <a:rPr sz="1600" b="1" i="1" u="sng" spc="-31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600" b="1" i="1" u="sng" spc="-32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t</a:t>
            </a:r>
            <a:r>
              <a:rPr sz="1600" b="1" i="1" u="sng" spc="-31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y</a:t>
            </a:r>
            <a:r>
              <a:rPr sz="1600" b="1" i="1" u="sng" spc="-32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t</a:t>
            </a:r>
            <a:r>
              <a:rPr sz="1600" b="1" i="1" u="sng" spc="-31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1600" b="1" i="1" u="sng" spc="-32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u="sng" spc="-3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5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n</a:t>
            </a:r>
            <a:r>
              <a:rPr sz="1600" b="1" i="1" u="sng" spc="-31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5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n</a:t>
            </a:r>
            <a:r>
              <a:rPr sz="1600" b="1" i="1" u="sng" spc="-31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g</a:t>
            </a:r>
            <a:r>
              <a:rPr sz="1600" b="1" i="1" u="sng" spc="-3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5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@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g</a:t>
            </a:r>
            <a:r>
              <a:rPr sz="1600" b="1" i="1" u="sng" spc="-3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1600" b="1" i="1" u="sng" spc="-3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1600" b="1" i="1" u="sng" spc="-3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1600" b="1" i="1" u="sng" spc="-33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2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.</a:t>
            </a:r>
            <a:r>
              <a:rPr sz="1600" b="1" i="1" u="sng" spc="-12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1600" b="1" i="1" u="sng" spc="-33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1600" b="1" i="1" u="sng" spc="-14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t</a:t>
            </a:r>
            <a:endParaRPr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00400" y="242892"/>
            <a:ext cx="2743199" cy="786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00">
              <a:latin typeface="Roboto" pitchFamily="2" charset="0"/>
              <a:ea typeface="Roboto" pitchFamily="2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48714" y="1120997"/>
            <a:ext cx="684657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4880" marR="5080" indent="-932815" algn="ctr">
              <a:lnSpc>
                <a:spcPct val="100000"/>
              </a:lnSpc>
            </a:pP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Co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2000" b="1" spc="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di</a:t>
            </a:r>
            <a:r>
              <a:rPr sz="2000" b="1" spc="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f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rmaz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ion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2000" b="1" spc="3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per</a:t>
            </a:r>
            <a:r>
              <a:rPr sz="2000" b="1" spc="2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per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on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ale</a:t>
            </a:r>
            <a:r>
              <a:rPr sz="2000" b="1" spc="4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diver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o</a:t>
            </a:r>
            <a:r>
              <a:rPr sz="2000" b="1" spc="3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dai</a:t>
            </a:r>
            <a:r>
              <a:rPr sz="2000" b="1" spc="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pa</a:t>
            </a:r>
            <a:r>
              <a:rPr sz="2000" b="1" spc="-2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ss</a:t>
            </a:r>
            <a:r>
              <a:rPr sz="2000" b="1" spc="-1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eggeri</a:t>
            </a:r>
            <a:r>
              <a:rPr sz="2000" b="1" spc="4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endParaRPr lang="it-IT" sz="2000" b="1" spc="45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itchFamily="2" charset="0"/>
              <a:ea typeface="Roboto" pitchFamily="2" charset="0"/>
              <a:cs typeface="Tahoma"/>
            </a:endParaRPr>
          </a:p>
          <a:p>
            <a:pPr marL="944880" marR="5080" indent="-932815" algn="ctr">
              <a:lnSpc>
                <a:spcPct val="100000"/>
              </a:lnSpc>
            </a:pPr>
            <a:r>
              <a:rPr sz="2000" b="1" spc="-15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ch</a:t>
            </a:r>
            <a:r>
              <a:rPr sz="2000" b="1" spc="-1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2000" b="1" spc="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de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v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 a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cc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edere</a:t>
            </a:r>
            <a:r>
              <a:rPr sz="2000" b="1" spc="4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n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za</a:t>
            </a:r>
            <a:r>
              <a:rPr sz="2000" b="1" spc="2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co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t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2000" b="1" spc="3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alle</a:t>
            </a:r>
            <a:r>
              <a:rPr sz="2000" b="1" spc="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aree</a:t>
            </a:r>
            <a:r>
              <a:rPr sz="2000" b="1" spc="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s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t</a:t>
            </a:r>
            <a:r>
              <a:rPr sz="2000" b="1" spc="-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eril</a:t>
            </a:r>
            <a:r>
              <a:rPr sz="20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i</a:t>
            </a:r>
            <a:r>
              <a:rPr sz="2000" b="1" spc="4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–</a:t>
            </a:r>
            <a:r>
              <a:rPr sz="2000" b="1" spc="1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Cat</a:t>
            </a:r>
            <a:r>
              <a:rPr sz="2000" b="1" spc="-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.</a:t>
            </a:r>
            <a:r>
              <a:rPr sz="2000" b="1" spc="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 </a:t>
            </a:r>
            <a:r>
              <a:rPr sz="2000" b="1" spc="-2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A</a:t>
            </a:r>
            <a:r>
              <a:rPr sz="2000" b="1" spc="-15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13</a:t>
            </a:r>
            <a:endParaRPr sz="2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63366" y="566517"/>
            <a:ext cx="126174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b="1" i="1" spc="-4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M</a:t>
            </a:r>
            <a:r>
              <a:rPr sz="1050" b="1" i="1" spc="-5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O</a:t>
            </a:r>
            <a:r>
              <a:rPr sz="1050" b="1" i="1" spc="-1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D</a:t>
            </a:r>
            <a:r>
              <a:rPr sz="1050" b="1" i="1" spc="3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 </a:t>
            </a:r>
            <a:r>
              <a:rPr sz="1050" b="1" i="1" spc="-15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SE</a:t>
            </a:r>
            <a:r>
              <a:rPr sz="1050" b="1" i="1" spc="-1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C</a:t>
            </a:r>
            <a:r>
              <a:rPr sz="1050" b="1" i="1" spc="-5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 </a:t>
            </a:r>
            <a:r>
              <a:rPr sz="1050" b="1" i="1" spc="-15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05</a:t>
            </a:r>
            <a:r>
              <a:rPr sz="1050" b="1" i="1" spc="-1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5</a:t>
            </a:r>
            <a:r>
              <a:rPr sz="1050" b="1" i="1" spc="-5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 </a:t>
            </a:r>
            <a:r>
              <a:rPr sz="1050" b="1" i="1" spc="-1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rev.0</a:t>
            </a:r>
            <a:r>
              <a:rPr lang="it-IT" sz="1050" b="1" i="1" spc="-10" dirty="0">
                <a:solidFill>
                  <a:srgbClr val="00315A"/>
                </a:solidFill>
                <a:latin typeface="Roboto" pitchFamily="2" charset="0"/>
                <a:ea typeface="Roboto" pitchFamily="2" charset="0"/>
                <a:cs typeface="Arial"/>
              </a:rPr>
              <a:t>1</a:t>
            </a:r>
            <a:endParaRPr sz="1050" dirty="0">
              <a:latin typeface="Roboto" pitchFamily="2" charset="0"/>
              <a:ea typeface="Roboto" pitchFamily="2" charset="0"/>
              <a:cs typeface="Arial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028" y="242892"/>
            <a:ext cx="1558743" cy="791231"/>
          </a:xfrm>
          <a:prstGeom prst="rect">
            <a:avLst/>
          </a:prstGeom>
        </p:spPr>
      </p:pic>
      <p:sp>
        <p:nvSpPr>
          <p:cNvPr id="3" name="object 13">
            <a:extLst>
              <a:ext uri="{FF2B5EF4-FFF2-40B4-BE49-F238E27FC236}">
                <a16:creationId xmlns:a16="http://schemas.microsoft.com/office/drawing/2014/main" id="{B4277156-DCE2-59F4-6D82-F9D149403A24}"/>
              </a:ext>
            </a:extLst>
          </p:cNvPr>
          <p:cNvSpPr txBox="1"/>
          <p:nvPr/>
        </p:nvSpPr>
        <p:spPr>
          <a:xfrm>
            <a:off x="446202" y="2515742"/>
            <a:ext cx="217982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it-IT" sz="1600" b="1" dirty="0">
                <a:solidFill>
                  <a:srgbClr val="004782"/>
                </a:solidFill>
                <a:latin typeface="Roboto" pitchFamily="2" charset="0"/>
                <a:ea typeface="Roboto" pitchFamily="2" charset="0"/>
                <a:cs typeface="Tahoma"/>
              </a:rPr>
              <a:t>Riferimento Normativo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7D377CA3-701D-7C83-467E-00C32CD91F7B}"/>
              </a:ext>
            </a:extLst>
          </p:cNvPr>
          <p:cNvSpPr txBox="1"/>
          <p:nvPr/>
        </p:nvSpPr>
        <p:spPr>
          <a:xfrm>
            <a:off x="417381" y="4650872"/>
            <a:ext cx="217982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it-IT" sz="1600" b="1" dirty="0">
                <a:solidFill>
                  <a:srgbClr val="004782"/>
                </a:solidFill>
                <a:latin typeface="Roboto" pitchFamily="2" charset="0"/>
                <a:ea typeface="Roboto" pitchFamily="2" charset="0"/>
                <a:cs typeface="Tahoma"/>
              </a:rPr>
              <a:t>Calendario Attività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F977B4F9-CFD6-1664-7771-816B2F16B50E}"/>
              </a:ext>
            </a:extLst>
          </p:cNvPr>
          <p:cNvSpPr txBox="1"/>
          <p:nvPr/>
        </p:nvSpPr>
        <p:spPr>
          <a:xfrm>
            <a:off x="450861" y="5767111"/>
            <a:ext cx="2179826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it-IT" sz="1600" b="1" dirty="0">
                <a:solidFill>
                  <a:srgbClr val="004782"/>
                </a:solidFill>
                <a:latin typeface="Roboto" pitchFamily="2" charset="0"/>
                <a:ea typeface="Roboto" pitchFamily="2" charset="0"/>
                <a:cs typeface="Tahoma"/>
              </a:rPr>
              <a:t>Personale Docente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EE7BE469-29D1-B6D8-6856-320FF79F4C7B}"/>
              </a:ext>
            </a:extLst>
          </p:cNvPr>
          <p:cNvSpPr txBox="1"/>
          <p:nvPr/>
        </p:nvSpPr>
        <p:spPr>
          <a:xfrm>
            <a:off x="391441" y="6365557"/>
            <a:ext cx="2179826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it-IT" sz="1600" b="1" dirty="0">
                <a:solidFill>
                  <a:srgbClr val="004782"/>
                </a:solidFill>
                <a:latin typeface="Roboto" pitchFamily="2" charset="0"/>
                <a:ea typeface="Roboto" pitchFamily="2" charset="0"/>
                <a:cs typeface="Tahoma"/>
              </a:rPr>
              <a:t>Note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D22A9C9-E476-79FC-AFE8-E71855FD8FDE}"/>
              </a:ext>
            </a:extLst>
          </p:cNvPr>
          <p:cNvSpPr txBox="1"/>
          <p:nvPr/>
        </p:nvSpPr>
        <p:spPr>
          <a:xfrm>
            <a:off x="2747375" y="1873722"/>
            <a:ext cx="5977736" cy="568361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 algn="ctr">
              <a:lnSpc>
                <a:spcPct val="120000"/>
              </a:lnSpc>
            </a:pPr>
            <a:r>
              <a:rPr lang="it-IT"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Personale che necessita di tesserino aeroportuale per accedere alle aree sterili</a:t>
            </a:r>
            <a:endParaRPr sz="1600" b="1" dirty="0">
              <a:solidFill>
                <a:srgbClr val="005192"/>
              </a:solidFill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DD264DAD-CE36-1C03-5862-7C1A1D394038}"/>
              </a:ext>
            </a:extLst>
          </p:cNvPr>
          <p:cNvSpPr txBox="1"/>
          <p:nvPr/>
        </p:nvSpPr>
        <p:spPr>
          <a:xfrm>
            <a:off x="0" y="2994907"/>
            <a:ext cx="2639565" cy="272895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 algn="ctr">
              <a:lnSpc>
                <a:spcPct val="120000"/>
              </a:lnSpc>
            </a:pP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Durata Formazione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6ED2E870-B748-DE3F-4173-7FC0B4CD226D}"/>
              </a:ext>
            </a:extLst>
          </p:cNvPr>
          <p:cNvSpPr txBox="1"/>
          <p:nvPr/>
        </p:nvSpPr>
        <p:spPr>
          <a:xfrm>
            <a:off x="2601389" y="4979838"/>
            <a:ext cx="6139935" cy="568361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 algn="ctr">
              <a:lnSpc>
                <a:spcPct val="120000"/>
              </a:lnSpc>
            </a:pPr>
            <a:r>
              <a:rPr lang="it-IT" sz="1600" b="1" u="sng" spc="-1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Corso Ricorrente</a:t>
            </a: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: Martedì 20 Ottobre 2026 </a:t>
            </a:r>
            <a:r>
              <a:rPr lang="it-IT" sz="1600" b="1" spc="-1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ore 14,30/16,30</a:t>
            </a:r>
            <a:endParaRPr lang="it-IT" sz="1600" b="1" spc="-10" dirty="0">
              <a:solidFill>
                <a:srgbClr val="005192"/>
              </a:solidFill>
              <a:latin typeface="Roboto" pitchFamily="2" charset="0"/>
              <a:ea typeface="Roboto" pitchFamily="2" charset="0"/>
              <a:cs typeface="Tahoma"/>
            </a:endParaRPr>
          </a:p>
          <a:p>
            <a:pPr marL="12700" marR="5080" indent="553085" algn="ctr">
              <a:lnSpc>
                <a:spcPct val="120000"/>
              </a:lnSpc>
            </a:pP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In presenza presso sale Training </a:t>
            </a:r>
            <a:r>
              <a:rPr lang="it-IT" sz="1600" b="1" spc="-10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Ge.S.A.C</a:t>
            </a: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177DB3F6-2610-D4A7-1DD7-DBE60A872711}"/>
              </a:ext>
            </a:extLst>
          </p:cNvPr>
          <p:cNvSpPr txBox="1"/>
          <p:nvPr/>
        </p:nvSpPr>
        <p:spPr>
          <a:xfrm>
            <a:off x="2658212" y="3141514"/>
            <a:ext cx="6078930" cy="272895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>
              <a:lnSpc>
                <a:spcPct val="120000"/>
              </a:lnSpc>
            </a:pPr>
            <a:r>
              <a:rPr lang="it-IT" sz="1600" b="1" spc="-5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Ricorrente</a:t>
            </a:r>
            <a:r>
              <a:rPr lang="it-IT" sz="1600" b="1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: almeno 2h </a:t>
            </a:r>
            <a:r>
              <a:rPr lang="it-IT" sz="1600" b="1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formazione teorica + Cybersecurity</a:t>
            </a:r>
            <a:endParaRPr lang="it-IT"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0907BE7D-FCC5-F508-AD5A-E740B5DEF9F6}"/>
              </a:ext>
            </a:extLst>
          </p:cNvPr>
          <p:cNvSpPr txBox="1"/>
          <p:nvPr/>
        </p:nvSpPr>
        <p:spPr>
          <a:xfrm>
            <a:off x="2597207" y="4127603"/>
            <a:ext cx="6139935" cy="568361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/>
          <a:p>
            <a:pPr marL="12700" marR="5080" indent="553085" algn="ctr">
              <a:lnSpc>
                <a:spcPct val="120000"/>
              </a:lnSpc>
            </a:pPr>
            <a:r>
              <a:rPr lang="it-IT" sz="1600" b="1" u="sng" spc="-10" dirty="0">
                <a:solidFill>
                  <a:srgbClr val="00519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2" charset="0"/>
                <a:ea typeface="Roboto" pitchFamily="2" charset="0"/>
                <a:cs typeface="Tahoma"/>
              </a:rPr>
              <a:t>Corso Iniziale</a:t>
            </a: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: Martedì 20 Ottobre 2026 ore 10,00/13,00</a:t>
            </a:r>
          </a:p>
          <a:p>
            <a:pPr marL="12700" marR="5080" indent="553085" algn="ctr">
              <a:lnSpc>
                <a:spcPct val="120000"/>
              </a:lnSpc>
            </a:pP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In presenza presso sale Training </a:t>
            </a:r>
            <a:r>
              <a:rPr lang="it-IT" sz="1600" b="1" spc="-10" dirty="0" err="1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Ge.S.A.C</a:t>
            </a:r>
            <a:r>
              <a:rPr lang="it-IT" sz="1600" b="1" spc="-10" dirty="0">
                <a:solidFill>
                  <a:srgbClr val="005192"/>
                </a:solidFill>
                <a:latin typeface="Roboto" pitchFamily="2" charset="0"/>
                <a:ea typeface="Roboto" pitchFamily="2" charset="0"/>
                <a:cs typeface="Tahoma"/>
              </a:rPr>
              <a:t>.</a:t>
            </a:r>
            <a:endParaRPr sz="1600" dirty="0">
              <a:latin typeface="Roboto" pitchFamily="2" charset="0"/>
              <a:ea typeface="Roboto" pitchFamily="2" charset="0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194</Words>
  <Application>Microsoft Office PowerPoint</Application>
  <PresentationFormat>Presentazione su schermo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Roboto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OVERVIEW</dc:title>
  <dc:creator>--</dc:creator>
  <cp:lastModifiedBy>Manuela Barbaro</cp:lastModifiedBy>
  <cp:revision>21</cp:revision>
  <dcterms:created xsi:type="dcterms:W3CDTF">2020-02-11T09:59:27Z</dcterms:created>
  <dcterms:modified xsi:type="dcterms:W3CDTF">2026-10-13T14:12:39Z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2020-02-11T00:00:00Z</vt:filetime>
  </property>
  <property fmtid="{D5CDD505-2E9C-101B-9397-08002B2CF9AE}" pid="3" name="LastSaved">
    <vt:filetime>2020-02-11T00:00:00Z</vt:filetime>
  </property>
</Properties>
</file>